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24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4245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50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5979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86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834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503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2101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10/15/2015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5672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139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53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10/15/2015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67063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caa.vic.edu.au/Documents/exams/media/2014/2014media-w.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771" y="4960137"/>
            <a:ext cx="7953829" cy="1463040"/>
          </a:xfrm>
        </p:spPr>
        <p:txBody>
          <a:bodyPr/>
          <a:lstStyle/>
          <a:p>
            <a:r>
              <a:rPr lang="en-AU" dirty="0" smtClean="0"/>
              <a:t>PREPARING FOR Unit 3, AOS 1, SAC 1</a:t>
            </a:r>
            <a:endParaRPr lang="en-AU" dirty="0"/>
          </a:p>
        </p:txBody>
      </p:sp>
      <p:sp>
        <p:nvSpPr>
          <p:cNvPr id="3" name="Subtitle 2"/>
          <p:cNvSpPr>
            <a:spLocks noGrp="1"/>
          </p:cNvSpPr>
          <p:nvPr>
            <p:ph type="subTitle" idx="1"/>
          </p:nvPr>
        </p:nvSpPr>
        <p:spPr/>
        <p:txBody>
          <a:bodyPr/>
          <a:lstStyle/>
          <a:p>
            <a:r>
              <a:rPr lang="en-AU" dirty="0" smtClean="0"/>
              <a:t>Renee Bell</a:t>
            </a:r>
          </a:p>
          <a:p>
            <a:r>
              <a:rPr lang="en-AU" dirty="0"/>
              <a:t>S</a:t>
            </a:r>
            <a:r>
              <a:rPr lang="en-AU" dirty="0" smtClean="0"/>
              <a:t>00116510</a:t>
            </a:r>
            <a:endParaRPr lang="en-AU" dirty="0"/>
          </a:p>
        </p:txBody>
      </p:sp>
    </p:spTree>
    <p:extLst>
      <p:ext uri="{BB962C8B-B14F-4D97-AF65-F5344CB8AC3E}">
        <p14:creationId xmlns:p14="http://schemas.microsoft.com/office/powerpoint/2010/main" val="3073799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do I start?</a:t>
            </a:r>
            <a:endParaRPr lang="en-AU" dirty="0"/>
          </a:p>
        </p:txBody>
      </p:sp>
      <p:sp>
        <p:nvSpPr>
          <p:cNvPr id="3" name="Content Placeholder 2"/>
          <p:cNvSpPr>
            <a:spLocks noGrp="1"/>
          </p:cNvSpPr>
          <p:nvPr>
            <p:ph idx="1"/>
          </p:nvPr>
        </p:nvSpPr>
        <p:spPr>
          <a:xfrm>
            <a:off x="1024129" y="2341956"/>
            <a:ext cx="6237026" cy="4023360"/>
          </a:xfrm>
        </p:spPr>
        <p:txBody>
          <a:bodyPr/>
          <a:lstStyle/>
          <a:p>
            <a:r>
              <a:rPr lang="en-AU" dirty="0" smtClean="0"/>
              <a:t>1. Make a concept map of your knowledge from this unit (off the top of your head).</a:t>
            </a:r>
          </a:p>
          <a:p>
            <a:endParaRPr lang="en-AU" dirty="0"/>
          </a:p>
          <a:p>
            <a:r>
              <a:rPr lang="en-AU" dirty="0" smtClean="0"/>
              <a:t>                                         </a:t>
            </a:r>
            <a:r>
              <a:rPr lang="en-AU" dirty="0" err="1" smtClean="0"/>
              <a:t>Eg</a:t>
            </a:r>
            <a:r>
              <a:rPr lang="en-AU" dirty="0" smtClean="0"/>
              <a:t>.</a:t>
            </a:r>
            <a:endParaRPr lang="en-AU" dirty="0"/>
          </a:p>
        </p:txBody>
      </p:sp>
      <p:sp>
        <p:nvSpPr>
          <p:cNvPr id="6" name="Rectangle 5"/>
          <p:cNvSpPr/>
          <p:nvPr/>
        </p:nvSpPr>
        <p:spPr>
          <a:xfrm>
            <a:off x="6823881" y="3330054"/>
            <a:ext cx="2183641"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7915701" y="2524836"/>
            <a:ext cx="1337481" cy="45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10153933" y="1282468"/>
            <a:ext cx="1542197" cy="961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7915701" y="4694830"/>
            <a:ext cx="2183642" cy="846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6926238" y="3685839"/>
            <a:ext cx="1978925" cy="369332"/>
          </a:xfrm>
          <a:prstGeom prst="rect">
            <a:avLst/>
          </a:prstGeom>
          <a:noFill/>
        </p:spPr>
        <p:txBody>
          <a:bodyPr wrap="square" rtlCol="0">
            <a:spAutoFit/>
          </a:bodyPr>
          <a:lstStyle/>
          <a:p>
            <a:pPr algn="ctr"/>
            <a:r>
              <a:rPr lang="en-AU" dirty="0" smtClean="0"/>
              <a:t>NARRATIVE</a:t>
            </a:r>
            <a:endParaRPr lang="en-AU" dirty="0"/>
          </a:p>
        </p:txBody>
      </p:sp>
      <p:sp>
        <p:nvSpPr>
          <p:cNvPr id="11" name="TextBox 10"/>
          <p:cNvSpPr txBox="1"/>
          <p:nvPr/>
        </p:nvSpPr>
        <p:spPr>
          <a:xfrm>
            <a:off x="7915700" y="2610817"/>
            <a:ext cx="1337482" cy="369332"/>
          </a:xfrm>
          <a:prstGeom prst="rect">
            <a:avLst/>
          </a:prstGeom>
          <a:noFill/>
        </p:spPr>
        <p:txBody>
          <a:bodyPr wrap="square" rtlCol="0">
            <a:spAutoFit/>
          </a:bodyPr>
          <a:lstStyle/>
          <a:p>
            <a:pPr algn="ctr"/>
            <a:r>
              <a:rPr lang="en-AU" dirty="0" smtClean="0"/>
              <a:t>Audience</a:t>
            </a:r>
            <a:endParaRPr lang="en-AU" dirty="0"/>
          </a:p>
        </p:txBody>
      </p:sp>
      <p:sp>
        <p:nvSpPr>
          <p:cNvPr id="12" name="TextBox 11"/>
          <p:cNvSpPr txBox="1"/>
          <p:nvPr/>
        </p:nvSpPr>
        <p:spPr>
          <a:xfrm>
            <a:off x="7915700" y="4735773"/>
            <a:ext cx="2074461" cy="646331"/>
          </a:xfrm>
          <a:prstGeom prst="rect">
            <a:avLst/>
          </a:prstGeom>
          <a:noFill/>
        </p:spPr>
        <p:txBody>
          <a:bodyPr wrap="square" rtlCol="0">
            <a:spAutoFit/>
          </a:bodyPr>
          <a:lstStyle/>
          <a:p>
            <a:pPr algn="ctr"/>
            <a:r>
              <a:rPr lang="en-AU" dirty="0" smtClean="0"/>
              <a:t>Production and Story Elements</a:t>
            </a:r>
            <a:endParaRPr lang="en-AU" dirty="0"/>
          </a:p>
        </p:txBody>
      </p:sp>
      <p:sp>
        <p:nvSpPr>
          <p:cNvPr id="13" name="Rectangle 12"/>
          <p:cNvSpPr/>
          <p:nvPr/>
        </p:nvSpPr>
        <p:spPr>
          <a:xfrm>
            <a:off x="9990161" y="4258101"/>
            <a:ext cx="1405720" cy="436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9990161" y="4353636"/>
            <a:ext cx="1583140" cy="369332"/>
          </a:xfrm>
          <a:prstGeom prst="rect">
            <a:avLst/>
          </a:prstGeom>
          <a:noFill/>
        </p:spPr>
        <p:txBody>
          <a:bodyPr wrap="square" rtlCol="0">
            <a:spAutoFit/>
          </a:bodyPr>
          <a:lstStyle/>
          <a:p>
            <a:r>
              <a:rPr lang="en-AU" dirty="0" err="1" smtClean="0"/>
              <a:t>Mise</a:t>
            </a:r>
            <a:r>
              <a:rPr lang="en-AU" dirty="0" smtClean="0"/>
              <a:t> </a:t>
            </a:r>
            <a:r>
              <a:rPr lang="en-AU" dirty="0" err="1" smtClean="0"/>
              <a:t>en</a:t>
            </a:r>
            <a:r>
              <a:rPr lang="en-AU" dirty="0" smtClean="0"/>
              <a:t> scene</a:t>
            </a:r>
            <a:endParaRPr lang="en-AU" dirty="0"/>
          </a:p>
        </p:txBody>
      </p:sp>
      <p:sp>
        <p:nvSpPr>
          <p:cNvPr id="15" name="Rectangle 14"/>
          <p:cNvSpPr/>
          <p:nvPr/>
        </p:nvSpPr>
        <p:spPr>
          <a:xfrm>
            <a:off x="10276764" y="5036023"/>
            <a:ext cx="1296537" cy="968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10297236" y="5079326"/>
            <a:ext cx="1255594" cy="923330"/>
          </a:xfrm>
          <a:prstGeom prst="rect">
            <a:avLst/>
          </a:prstGeom>
          <a:noFill/>
        </p:spPr>
        <p:txBody>
          <a:bodyPr wrap="square" rtlCol="0">
            <a:spAutoFit/>
          </a:bodyPr>
          <a:lstStyle/>
          <a:p>
            <a:pPr algn="ctr"/>
            <a:r>
              <a:rPr lang="en-AU" dirty="0" smtClean="0"/>
              <a:t>Camera shots and angles</a:t>
            </a:r>
            <a:endParaRPr lang="en-AU" dirty="0"/>
          </a:p>
        </p:txBody>
      </p:sp>
      <p:cxnSp>
        <p:nvCxnSpPr>
          <p:cNvPr id="18" name="Straight Connector 17"/>
          <p:cNvCxnSpPr/>
          <p:nvPr/>
        </p:nvCxnSpPr>
        <p:spPr>
          <a:xfrm flipV="1">
            <a:off x="7533564" y="2975212"/>
            <a:ext cx="859809" cy="3548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79976" y="4367284"/>
            <a:ext cx="40943" cy="341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9" idx="3"/>
          </p:cNvCxnSpPr>
          <p:nvPr/>
        </p:nvCxnSpPr>
        <p:spPr>
          <a:xfrm flipV="1">
            <a:off x="10099343" y="4722968"/>
            <a:ext cx="272410" cy="3949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765246" y="5540991"/>
            <a:ext cx="493025" cy="257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8905163" y="1956941"/>
            <a:ext cx="2548447" cy="176705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202485" y="1297221"/>
            <a:ext cx="1489450" cy="923330"/>
          </a:xfrm>
          <a:prstGeom prst="rect">
            <a:avLst/>
          </a:prstGeom>
          <a:noFill/>
        </p:spPr>
        <p:txBody>
          <a:bodyPr wrap="square" rtlCol="0">
            <a:spAutoFit/>
          </a:bodyPr>
          <a:lstStyle/>
          <a:p>
            <a:pPr algn="ctr"/>
            <a:r>
              <a:rPr lang="en-AU" dirty="0" smtClean="0"/>
              <a:t>Film, Television, Radio Drama</a:t>
            </a:r>
            <a:endParaRPr lang="en-AU" dirty="0"/>
          </a:p>
        </p:txBody>
      </p:sp>
    </p:spTree>
    <p:extLst>
      <p:ext uri="{BB962C8B-B14F-4D97-AF65-F5344CB8AC3E}">
        <p14:creationId xmlns:p14="http://schemas.microsoft.com/office/powerpoint/2010/main" val="315732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Annotate &amp; revise</a:t>
            </a:r>
            <a:endParaRPr lang="en-AU" dirty="0"/>
          </a:p>
        </p:txBody>
      </p:sp>
      <p:sp>
        <p:nvSpPr>
          <p:cNvPr id="3" name="Content Placeholder 2"/>
          <p:cNvSpPr>
            <a:spLocks noGrp="1"/>
          </p:cNvSpPr>
          <p:nvPr>
            <p:ph idx="1"/>
          </p:nvPr>
        </p:nvSpPr>
        <p:spPr>
          <a:xfrm>
            <a:off x="614694" y="2084832"/>
            <a:ext cx="6237026" cy="4023360"/>
          </a:xfrm>
        </p:spPr>
        <p:txBody>
          <a:bodyPr/>
          <a:lstStyle/>
          <a:p>
            <a:r>
              <a:rPr lang="en-AU" dirty="0" smtClean="0"/>
              <a:t>2. Annotate your concept map: add definitions, explanations and linking sentences to texts</a:t>
            </a:r>
          </a:p>
          <a:p>
            <a:endParaRPr lang="en-AU" dirty="0"/>
          </a:p>
          <a:p>
            <a:r>
              <a:rPr lang="en-AU" dirty="0" smtClean="0"/>
              <a:t>3. Use the resources that you have accumulated throughout this unit (such as the</a:t>
            </a:r>
            <a:r>
              <a:rPr lang="en-AU" i="1" dirty="0" smtClean="0"/>
              <a:t> Key Concepts and Definitions Sheet) </a:t>
            </a:r>
            <a:r>
              <a:rPr lang="en-AU" dirty="0" smtClean="0"/>
              <a:t>to revise and make relevant additions to your concept map</a:t>
            </a:r>
          </a:p>
          <a:p>
            <a:r>
              <a:rPr lang="en-AU" dirty="0" smtClean="0"/>
              <a:t>4. Flick </a:t>
            </a:r>
            <a:r>
              <a:rPr lang="en-AU" i="1" dirty="0" smtClean="0"/>
              <a:t>Section A- Narrative </a:t>
            </a:r>
            <a:r>
              <a:rPr lang="en-AU" dirty="0" smtClean="0"/>
              <a:t>of last year’s Media Exam on the </a:t>
            </a:r>
            <a:r>
              <a:rPr lang="en-AU" dirty="0" smtClean="0">
                <a:hlinkClick r:id="rId2"/>
              </a:rPr>
              <a:t>VCAA</a:t>
            </a:r>
            <a:r>
              <a:rPr lang="en-AU" dirty="0" smtClean="0"/>
              <a:t> website.</a:t>
            </a:r>
            <a:endParaRPr lang="en-AU" dirty="0"/>
          </a:p>
        </p:txBody>
      </p:sp>
      <p:sp>
        <p:nvSpPr>
          <p:cNvPr id="6" name="Rectangle 5"/>
          <p:cNvSpPr/>
          <p:nvPr/>
        </p:nvSpPr>
        <p:spPr>
          <a:xfrm>
            <a:off x="6823881" y="3330054"/>
            <a:ext cx="2183641"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6540960" y="2511188"/>
            <a:ext cx="1337481" cy="45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10153933" y="1282468"/>
            <a:ext cx="1542197" cy="961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7915701" y="4694830"/>
            <a:ext cx="2183642" cy="8461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p:cNvSpPr txBox="1"/>
          <p:nvPr/>
        </p:nvSpPr>
        <p:spPr>
          <a:xfrm>
            <a:off x="6926238" y="3685839"/>
            <a:ext cx="1978925" cy="369332"/>
          </a:xfrm>
          <a:prstGeom prst="rect">
            <a:avLst/>
          </a:prstGeom>
          <a:noFill/>
        </p:spPr>
        <p:txBody>
          <a:bodyPr wrap="square" rtlCol="0">
            <a:spAutoFit/>
          </a:bodyPr>
          <a:lstStyle/>
          <a:p>
            <a:pPr algn="ctr"/>
            <a:r>
              <a:rPr lang="en-AU" dirty="0" smtClean="0"/>
              <a:t>NARRATIVE</a:t>
            </a:r>
            <a:endParaRPr lang="en-AU" dirty="0"/>
          </a:p>
        </p:txBody>
      </p:sp>
      <p:sp>
        <p:nvSpPr>
          <p:cNvPr id="11" name="TextBox 10"/>
          <p:cNvSpPr txBox="1"/>
          <p:nvPr/>
        </p:nvSpPr>
        <p:spPr>
          <a:xfrm>
            <a:off x="6540959" y="2540308"/>
            <a:ext cx="1337482" cy="369332"/>
          </a:xfrm>
          <a:prstGeom prst="rect">
            <a:avLst/>
          </a:prstGeom>
          <a:noFill/>
        </p:spPr>
        <p:txBody>
          <a:bodyPr wrap="square" rtlCol="0">
            <a:spAutoFit/>
          </a:bodyPr>
          <a:lstStyle/>
          <a:p>
            <a:pPr algn="ctr"/>
            <a:r>
              <a:rPr lang="en-AU" dirty="0" smtClean="0"/>
              <a:t>Audience</a:t>
            </a:r>
            <a:endParaRPr lang="en-AU" dirty="0"/>
          </a:p>
        </p:txBody>
      </p:sp>
      <p:sp>
        <p:nvSpPr>
          <p:cNvPr id="12" name="TextBox 11"/>
          <p:cNvSpPr txBox="1"/>
          <p:nvPr/>
        </p:nvSpPr>
        <p:spPr>
          <a:xfrm>
            <a:off x="7915700" y="4735773"/>
            <a:ext cx="2074461" cy="646331"/>
          </a:xfrm>
          <a:prstGeom prst="rect">
            <a:avLst/>
          </a:prstGeom>
          <a:noFill/>
        </p:spPr>
        <p:txBody>
          <a:bodyPr wrap="square" rtlCol="0">
            <a:spAutoFit/>
          </a:bodyPr>
          <a:lstStyle/>
          <a:p>
            <a:pPr algn="ctr"/>
            <a:r>
              <a:rPr lang="en-AU" dirty="0" smtClean="0"/>
              <a:t>Production and Story Elements</a:t>
            </a:r>
            <a:endParaRPr lang="en-AU" dirty="0"/>
          </a:p>
        </p:txBody>
      </p:sp>
      <p:sp>
        <p:nvSpPr>
          <p:cNvPr id="13" name="Rectangle 12"/>
          <p:cNvSpPr/>
          <p:nvPr/>
        </p:nvSpPr>
        <p:spPr>
          <a:xfrm>
            <a:off x="6465898" y="5784291"/>
            <a:ext cx="1405720" cy="436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p:cNvSpPr txBox="1"/>
          <p:nvPr/>
        </p:nvSpPr>
        <p:spPr>
          <a:xfrm>
            <a:off x="6481389" y="5798115"/>
            <a:ext cx="1583140" cy="369332"/>
          </a:xfrm>
          <a:prstGeom prst="rect">
            <a:avLst/>
          </a:prstGeom>
          <a:noFill/>
        </p:spPr>
        <p:txBody>
          <a:bodyPr wrap="square" rtlCol="0">
            <a:spAutoFit/>
          </a:bodyPr>
          <a:lstStyle/>
          <a:p>
            <a:r>
              <a:rPr lang="en-AU" dirty="0" err="1" smtClean="0"/>
              <a:t>Mise</a:t>
            </a:r>
            <a:r>
              <a:rPr lang="en-AU" dirty="0" smtClean="0"/>
              <a:t> </a:t>
            </a:r>
            <a:r>
              <a:rPr lang="en-AU" dirty="0" err="1" smtClean="0"/>
              <a:t>en</a:t>
            </a:r>
            <a:r>
              <a:rPr lang="en-AU" dirty="0" smtClean="0"/>
              <a:t> scene</a:t>
            </a:r>
            <a:endParaRPr lang="en-AU" dirty="0"/>
          </a:p>
        </p:txBody>
      </p:sp>
      <p:sp>
        <p:nvSpPr>
          <p:cNvPr id="15" name="Rectangle 14"/>
          <p:cNvSpPr/>
          <p:nvPr/>
        </p:nvSpPr>
        <p:spPr>
          <a:xfrm>
            <a:off x="10276764" y="5036023"/>
            <a:ext cx="1296537" cy="968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Box 15"/>
          <p:cNvSpPr txBox="1"/>
          <p:nvPr/>
        </p:nvSpPr>
        <p:spPr>
          <a:xfrm>
            <a:off x="10297236" y="5079326"/>
            <a:ext cx="1255594" cy="923330"/>
          </a:xfrm>
          <a:prstGeom prst="rect">
            <a:avLst/>
          </a:prstGeom>
          <a:noFill/>
        </p:spPr>
        <p:txBody>
          <a:bodyPr wrap="square" rtlCol="0">
            <a:spAutoFit/>
          </a:bodyPr>
          <a:lstStyle/>
          <a:p>
            <a:pPr algn="ctr"/>
            <a:r>
              <a:rPr lang="en-AU" dirty="0" smtClean="0"/>
              <a:t>Camera shots and angles</a:t>
            </a:r>
            <a:endParaRPr lang="en-AU" dirty="0"/>
          </a:p>
        </p:txBody>
      </p:sp>
      <p:cxnSp>
        <p:nvCxnSpPr>
          <p:cNvPr id="18" name="Straight Connector 17"/>
          <p:cNvCxnSpPr>
            <a:endCxn id="6" idx="0"/>
          </p:cNvCxnSpPr>
          <p:nvPr/>
        </p:nvCxnSpPr>
        <p:spPr>
          <a:xfrm>
            <a:off x="6851720" y="2975388"/>
            <a:ext cx="1063982" cy="354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79976" y="4367284"/>
            <a:ext cx="40943" cy="341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0969933" y="4735773"/>
            <a:ext cx="272410" cy="3949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765246" y="5540991"/>
            <a:ext cx="493025" cy="257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8905163" y="1956941"/>
            <a:ext cx="2548447" cy="176705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202485" y="1297221"/>
            <a:ext cx="1489450" cy="923330"/>
          </a:xfrm>
          <a:prstGeom prst="rect">
            <a:avLst/>
          </a:prstGeom>
          <a:noFill/>
        </p:spPr>
        <p:txBody>
          <a:bodyPr wrap="square" rtlCol="0">
            <a:spAutoFit/>
          </a:bodyPr>
          <a:lstStyle/>
          <a:p>
            <a:pPr algn="ctr"/>
            <a:r>
              <a:rPr lang="en-AU" dirty="0" smtClean="0"/>
              <a:t>Film, Television, Radio Drama</a:t>
            </a:r>
            <a:endParaRPr lang="en-AU" dirty="0"/>
          </a:p>
        </p:txBody>
      </p:sp>
      <p:sp>
        <p:nvSpPr>
          <p:cNvPr id="4" name="Rectangle 3"/>
          <p:cNvSpPr/>
          <p:nvPr/>
        </p:nvSpPr>
        <p:spPr>
          <a:xfrm>
            <a:off x="10276764" y="4353635"/>
            <a:ext cx="1760561" cy="4070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p:cNvSpPr txBox="1"/>
          <p:nvPr/>
        </p:nvSpPr>
        <p:spPr>
          <a:xfrm>
            <a:off x="10297237" y="4353636"/>
            <a:ext cx="1740088" cy="369332"/>
          </a:xfrm>
          <a:prstGeom prst="rect">
            <a:avLst/>
          </a:prstGeom>
          <a:noFill/>
        </p:spPr>
        <p:txBody>
          <a:bodyPr wrap="square" rtlCol="0">
            <a:spAutoFit/>
          </a:bodyPr>
          <a:lstStyle/>
          <a:p>
            <a:r>
              <a:rPr lang="en-AU" dirty="0" smtClean="0"/>
              <a:t>Extreme close up</a:t>
            </a:r>
            <a:endParaRPr lang="en-AU" dirty="0"/>
          </a:p>
        </p:txBody>
      </p:sp>
      <p:sp>
        <p:nvSpPr>
          <p:cNvPr id="17" name="TextBox 16"/>
          <p:cNvSpPr txBox="1"/>
          <p:nvPr/>
        </p:nvSpPr>
        <p:spPr>
          <a:xfrm>
            <a:off x="9772069" y="2360147"/>
            <a:ext cx="2272079" cy="1815882"/>
          </a:xfrm>
          <a:prstGeom prst="rect">
            <a:avLst/>
          </a:prstGeom>
          <a:noFill/>
        </p:spPr>
        <p:txBody>
          <a:bodyPr wrap="square" rtlCol="0">
            <a:spAutoFit/>
          </a:bodyPr>
          <a:lstStyle/>
          <a:p>
            <a:r>
              <a:rPr lang="en-AU" sz="1400" dirty="0"/>
              <a:t>Extreme close ups are usually an attempt to draw the viewer’s attention to a particular, small detail. For example, the director may choose to cut from a mid shot of a character to an extreme close-up of a gun in his hand.</a:t>
            </a:r>
            <a:endParaRPr lang="en-AU" sz="1400" dirty="0"/>
          </a:p>
        </p:txBody>
      </p:sp>
      <p:sp>
        <p:nvSpPr>
          <p:cNvPr id="25" name="TextBox 24"/>
          <p:cNvSpPr txBox="1"/>
          <p:nvPr/>
        </p:nvSpPr>
        <p:spPr>
          <a:xfrm>
            <a:off x="7891302" y="1079745"/>
            <a:ext cx="1797822" cy="2462213"/>
          </a:xfrm>
          <a:prstGeom prst="rect">
            <a:avLst/>
          </a:prstGeom>
          <a:noFill/>
        </p:spPr>
        <p:txBody>
          <a:bodyPr wrap="square" rtlCol="0">
            <a:spAutoFit/>
          </a:bodyPr>
          <a:lstStyle/>
          <a:p>
            <a:pPr algn="r"/>
            <a:r>
              <a:rPr lang="en-AU" sz="1400" dirty="0" smtClean="0"/>
              <a:t>Camera angles allow the audience to see from a particular perspective. </a:t>
            </a:r>
            <a:r>
              <a:rPr lang="en-AU" sz="1400" dirty="0" err="1" smtClean="0"/>
              <a:t>Eg</a:t>
            </a:r>
            <a:r>
              <a:rPr lang="en-AU" sz="1400" dirty="0" smtClean="0"/>
              <a:t>. Shooting from above a character can make the character seem small, defenceless of helpless. </a:t>
            </a:r>
            <a:r>
              <a:rPr lang="en-AU" sz="1400" dirty="0" err="1" smtClean="0"/>
              <a:t>Eg</a:t>
            </a:r>
            <a:r>
              <a:rPr lang="en-AU" sz="1400" dirty="0" smtClean="0"/>
              <a:t>. The portrayal of Russell in </a:t>
            </a:r>
            <a:r>
              <a:rPr lang="en-AU" sz="1400" i="1" dirty="0" smtClean="0"/>
              <a:t>Up </a:t>
            </a:r>
            <a:endParaRPr lang="en-AU" sz="1400" i="1" dirty="0"/>
          </a:p>
        </p:txBody>
      </p:sp>
    </p:spTree>
    <p:extLst>
      <p:ext uri="{BB962C8B-B14F-4D97-AF65-F5344CB8AC3E}">
        <p14:creationId xmlns:p14="http://schemas.microsoft.com/office/powerpoint/2010/main" val="517727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a:t>
            </a:r>
            <a:endParaRPr lang="en-AU" dirty="0"/>
          </a:p>
        </p:txBody>
      </p:sp>
      <p:sp>
        <p:nvSpPr>
          <p:cNvPr id="3" name="Content Placeholder 2"/>
          <p:cNvSpPr>
            <a:spLocks noGrp="1"/>
          </p:cNvSpPr>
          <p:nvPr>
            <p:ph idx="1"/>
          </p:nvPr>
        </p:nvSpPr>
        <p:spPr>
          <a:xfrm>
            <a:off x="1024128" y="2081557"/>
            <a:ext cx="8611737" cy="4023360"/>
          </a:xfrm>
        </p:spPr>
        <p:txBody>
          <a:bodyPr>
            <a:normAutofit/>
          </a:bodyPr>
          <a:lstStyle/>
          <a:p>
            <a:r>
              <a:rPr lang="en-AU" dirty="0"/>
              <a:t>5</a:t>
            </a:r>
            <a:r>
              <a:rPr lang="en-AU" dirty="0" smtClean="0"/>
              <a:t>. Take your concept map (and with it your level of understanding) to the next level with further research. Start with the websites we have used in class (for web quests </a:t>
            </a:r>
            <a:r>
              <a:rPr lang="en-AU" dirty="0" err="1" smtClean="0"/>
              <a:t>etc</a:t>
            </a:r>
            <a:r>
              <a:rPr lang="en-AU" dirty="0" smtClean="0"/>
              <a:t>) and then use google scholar, the school library and the state library website to find relevant reading and extend yourself. Add relevant annotations to your concept map and make notes in your exercise book.</a:t>
            </a:r>
          </a:p>
          <a:p>
            <a:endParaRPr lang="en-AU" dirty="0"/>
          </a:p>
        </p:txBody>
      </p:sp>
    </p:spTree>
    <p:extLst>
      <p:ext uri="{BB962C8B-B14F-4D97-AF65-F5344CB8AC3E}">
        <p14:creationId xmlns:p14="http://schemas.microsoft.com/office/powerpoint/2010/main" val="95537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Practice exam/Essay</a:t>
            </a:r>
            <a:endParaRPr lang="en-AU" dirty="0"/>
          </a:p>
        </p:txBody>
      </p:sp>
      <p:sp>
        <p:nvSpPr>
          <p:cNvPr id="3" name="Content Placeholder 2"/>
          <p:cNvSpPr>
            <a:spLocks noGrp="1"/>
          </p:cNvSpPr>
          <p:nvPr>
            <p:ph idx="1"/>
          </p:nvPr>
        </p:nvSpPr>
        <p:spPr/>
        <p:txBody>
          <a:bodyPr/>
          <a:lstStyle/>
          <a:p>
            <a:r>
              <a:rPr lang="en-AU" dirty="0" smtClean="0"/>
              <a:t>6. Answer the questions from Part A of last year’s VCE exam as a practice run</a:t>
            </a:r>
          </a:p>
          <a:p>
            <a:r>
              <a:rPr lang="en-AU" dirty="0" smtClean="0"/>
              <a:t>7. Use your notes from your research and your concept map to write a practice analytical essay about a film/</a:t>
            </a:r>
            <a:r>
              <a:rPr lang="en-AU" dirty="0" err="1" smtClean="0"/>
              <a:t>tv</a:t>
            </a:r>
            <a:r>
              <a:rPr lang="en-AU" dirty="0" smtClean="0"/>
              <a:t> show/radio drama that we have studied. Remember PEEL: Point, Evidence, Elaboration/Explanation, Link.</a:t>
            </a:r>
          </a:p>
          <a:p>
            <a:r>
              <a:rPr lang="en-AU" dirty="0" smtClean="0"/>
              <a:t>8. Book an appointment with me to talk through your practice essay.</a:t>
            </a:r>
          </a:p>
          <a:p>
            <a:endParaRPr lang="en-AU" dirty="0"/>
          </a:p>
          <a:p>
            <a:r>
              <a:rPr lang="en-AU" b="1" dirty="0" smtClean="0"/>
              <a:t>NOTES + ANNOTATED CONCEPT MAP + FILM/TV/RADIO DRAMA = ANALYSIS</a:t>
            </a:r>
            <a:endParaRPr lang="en-AU" b="1" dirty="0"/>
          </a:p>
        </p:txBody>
      </p:sp>
    </p:spTree>
    <p:extLst>
      <p:ext uri="{BB962C8B-B14F-4D97-AF65-F5344CB8AC3E}">
        <p14:creationId xmlns:p14="http://schemas.microsoft.com/office/powerpoint/2010/main" val="74081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4351</TotalTime>
  <Words>391</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PREPARING FOR Unit 3, AOS 1, SAC 1</vt:lpstr>
      <vt:lpstr>Where do I start?</vt:lpstr>
      <vt:lpstr>Annotate &amp; revise</vt:lpstr>
      <vt:lpstr>Research</vt:lpstr>
      <vt:lpstr>Practice exam/Essay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Unit 3, SAC 1</dc:title>
  <dc:creator>Renee Richardson</dc:creator>
  <cp:lastModifiedBy>Renee Richardson</cp:lastModifiedBy>
  <cp:revision>11</cp:revision>
  <dcterms:created xsi:type="dcterms:W3CDTF">2015-10-15T04:26:56Z</dcterms:created>
  <dcterms:modified xsi:type="dcterms:W3CDTF">2015-10-18T04:58:16Z</dcterms:modified>
</cp:coreProperties>
</file>